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5143500" type="screen16x9"/>
  <p:notesSz cx="7010400" cy="9296400"/>
  <p:embeddedFontLs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c83be1552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c83be15525_0_5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83be1552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c83be15525_0_6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845340f2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845340f26_0_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c83be1552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c83be15525_0_6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83be1552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83be15525_0_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c83be1552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c83be15525_0_8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c83be1552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c83be15525_0_8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83df05611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c83df05611_2_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83be15525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c83be15525_0_9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83be15525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c83be15525_0_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83be15525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83be15525_0_10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83be15525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83be15525_0_1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83be15525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c83be15525_0_10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c83be1552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c83be15525_0_1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845340f26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c845340f26_1_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845340f26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c845340f26_1_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83be15525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c83be15525_0_1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ukraine-measures/pr-family-reunification/eligibility.html#cat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ukraine-measures/pr-family-reunification/eligibility.html#cat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son-srpel.apps.cic.gc.ca/en/log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canada.ca/en/immigration-refugees-citizenship/services/application/application-forms-guides/guide-0189-pr-family-reunification-ukraine-nationals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application/account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canada.ca/en/immigration-refugees-citizenship/services/immigrate-canada/express-entry/documents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express-entry/documents/language-requirements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nada.ca/en/immigration-refugees-citizenship/services/immigrate-canada/express-entry/documents/offer-employment.html" TargetMode="External"/><Relationship Id="rId5" Type="http://schemas.openxmlformats.org/officeDocument/2006/relationships/hyperlink" Target="https://www.canada.ca/en/immigration-refugees-citizenship/services/immigrate-canada/provincial-nominees/express-entry/get-confirm-nomination.html" TargetMode="External"/><Relationship Id="rId4" Type="http://schemas.openxmlformats.org/officeDocument/2006/relationships/hyperlink" Target="https://www.canada.ca/en/immigration-refugees-citizenship/services/immigrate-canada/express-entry/documents/education-assessed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express-entry/submit-profile/waiting-pool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nada.ca/en/immigration-refugees-citizenship/services/immigrate-canada/provincial-nominees/application-process/paper.html" TargetMode="External"/><Relationship Id="rId5" Type="http://schemas.openxmlformats.org/officeDocument/2006/relationships/hyperlink" Target="https://www.canada.ca/en/immigration-refugees-citizenship/services/come-canada-tool-immigration-express-entry.html" TargetMode="External"/><Relationship Id="rId4" Type="http://schemas.openxmlformats.org/officeDocument/2006/relationships/hyperlink" Target="https://www.canada.ca/en/immigration-refugees-citizenship/services/immigrate-canada/express-entry/submit-profile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2.gnb.ca/content/gnb/en/corporate/promo/immigration/immigrating-to-nb/atlantic-immigration-program.html" TargetMode="External"/><Relationship Id="rId3" Type="http://schemas.openxmlformats.org/officeDocument/2006/relationships/hyperlink" Target="https://www2.gnb.ca/content/gnb/en/corporate/promo/immigration/immigrating-to-nb/nb-express-entry-stream.html" TargetMode="External"/><Relationship Id="rId7" Type="http://schemas.openxmlformats.org/officeDocument/2006/relationships/hyperlink" Target="https://www2.gnb.ca/content/gnb/en/corporate/promo/immigration/immigrating-to-nb/nb-business-immigration-stream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2.gnb.ca/content/gnb/en/corporate/promo/immigration/immigrating-to-nb/nb-skilled-worker-stream.html" TargetMode="External"/><Relationship Id="rId5" Type="http://schemas.openxmlformats.org/officeDocument/2006/relationships/hyperlink" Target="https://www2.gnb.ca/content/gnb/en/corporate/promo/immigration/immigrating-to-nb/private-career-college-graduate-pilot-program.html" TargetMode="External"/><Relationship Id="rId4" Type="http://schemas.openxmlformats.org/officeDocument/2006/relationships/hyperlink" Target="https://www2.gnb.ca/content/gnb/en/corporate/promo/immigration/immigrating-to-nb/nb-strategic-initiative-stream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express-entry/submit-profile/waiting-pool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nada.ca/en/immigration-refugees-citizenship/services/immigrate-canada/provincial-nominees/application-process/paper.html" TargetMode="External"/><Relationship Id="rId5" Type="http://schemas.openxmlformats.org/officeDocument/2006/relationships/hyperlink" Target="https://www.canada.ca/en/immigration-refugees-citizenship/services/come-canada-tool-immigration-express-entry.html" TargetMode="External"/><Relationship Id="rId4" Type="http://schemas.openxmlformats.org/officeDocument/2006/relationships/hyperlink" Target="https://www.canada.ca/en/immigration-refugees-citizenship/services/immigrate-canada/express-entry/submit-profile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immigration-refugees-citizenship/services/immigrate-canada/ukraine-measures/pr-family-reunification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2.gnb.ca/content/dam/gnb/Corporate/Promo/Immigration/express-entry-program-guide-february-2024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325425" y="546900"/>
            <a:ext cx="3832800" cy="21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/>
              <a:t>PATHWAY TO PERMANENT RESIDENCE FOR UKRAINIAN FAMILIES</a:t>
            </a:r>
            <a:endParaRPr sz="2500"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4900" y="134525"/>
            <a:ext cx="4315575" cy="365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287350" y="915850"/>
            <a:ext cx="8222100" cy="41259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uk" sz="25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Permanent Residence Pathways:</a:t>
            </a:r>
            <a:endParaRPr sz="25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uk" sz="22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1)Permanent residence for Ukrainian nationals with family members in Canada (deadline October 2024);</a:t>
            </a:r>
            <a:endParaRPr sz="2200" b="1" dirty="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uk" sz="2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2)Express Entry;</a:t>
            </a:r>
            <a:endParaRPr sz="22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3)Non-Express Entry(Provincial Nomination);</a:t>
            </a:r>
            <a:endParaRPr sz="22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471900" y="199675"/>
            <a:ext cx="8222100" cy="86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4400"/>
              </a:spcBef>
              <a:spcAft>
                <a:spcPts val="900"/>
              </a:spcAft>
              <a:buNone/>
            </a:pPr>
            <a:r>
              <a:rPr lang="uk" sz="2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1)Permanent residence for Ukrainian nationals with family members in Canada. Who can apply:</a:t>
            </a:r>
            <a:endParaRPr sz="2200" dirty="0">
              <a:solidFill>
                <a:srgbClr val="000000"/>
              </a:solidFill>
            </a:endParaRPr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471900" y="1067875"/>
            <a:ext cx="8222100" cy="35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uk" sz="5600" b="1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 sz="8000" u="sng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Category 1: A family member of a Canadian citizen or permanent resident in Canada</a:t>
            </a:r>
            <a:endParaRPr sz="8000" u="sng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 must 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a Ukrainian national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a family member of a Canadian citizen or permanent resident including their: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spouse or common-law partner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child (regardless of age)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grandchild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parent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grandparent, or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sibling (or half-sibling)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</a:t>
            </a:r>
            <a:r>
              <a:rPr lang="uk" sz="5600" b="1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Canada</a:t>
            </a: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when: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00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 submit your application</a:t>
            </a:r>
            <a:endParaRPr sz="5600">
              <a:solidFill>
                <a:srgbClr val="00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56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you’re granted permanent residence</a:t>
            </a:r>
            <a:endParaRPr sz="5600" u="sng">
              <a:solidFill>
                <a:srgbClr val="28416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1700"/>
              </a:spcBef>
              <a:spcAft>
                <a:spcPts val="0"/>
              </a:spcAft>
              <a:buNone/>
            </a:pPr>
            <a:endParaRPr sz="1500" u="sng">
              <a:solidFill>
                <a:srgbClr val="0535D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471900" y="340725"/>
            <a:ext cx="8222100" cy="7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●"/>
            </a:pPr>
            <a:r>
              <a:rPr lang="uk" sz="20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Category 2: A spouse or common-law partner of a Ukrainian national with family in Canada</a:t>
            </a:r>
            <a:endParaRPr sz="2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471900" y="1100325"/>
            <a:ext cx="82221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 must be the </a:t>
            </a:r>
            <a:r>
              <a:rPr lang="uk" sz="1400" b="1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spouse or common-law partner </a:t>
            </a: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of a Ukrainian national.</a:t>
            </a:r>
            <a:endParaRPr sz="14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Your </a:t>
            </a:r>
            <a:r>
              <a:rPr lang="uk" sz="1400" b="1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spouse or partner</a:t>
            </a: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must:</a:t>
            </a:r>
            <a:endParaRPr sz="14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unable to leave Ukraine, be missing, have passed away, or have presumed to have passed way</a:t>
            </a:r>
            <a:endParaRPr sz="14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the family member of a Canadian c</a:t>
            </a:r>
            <a:r>
              <a:rPr lang="uk" sz="1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itizen or permanent resident including their: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child (regardless of age)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grandchild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parent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grandparent, or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sibling (or half-sibling)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700"/>
              </a:spcBef>
              <a:spcAft>
                <a:spcPts val="0"/>
              </a:spcAft>
              <a:buNone/>
            </a:pPr>
            <a:r>
              <a:rPr lang="uk" sz="14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</a:t>
            </a:r>
            <a:r>
              <a:rPr lang="uk" sz="1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must: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●"/>
            </a:pPr>
            <a:r>
              <a:rPr lang="uk" sz="1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 </a:t>
            </a:r>
            <a:r>
              <a:rPr lang="uk" sz="14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Canada</a:t>
            </a:r>
            <a:r>
              <a:rPr lang="uk" sz="1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when: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 submit your application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you’re granted permanent residence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471900" y="416700"/>
            <a:ext cx="8222100" cy="6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How to apply: online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471900" y="1046050"/>
            <a:ext cx="8222100" cy="32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110000"/>
              </a:lnSpc>
              <a:spcBef>
                <a:spcPts val="2900"/>
              </a:spcBef>
              <a:spcAft>
                <a:spcPts val="0"/>
              </a:spcAft>
              <a:buNone/>
            </a:pPr>
            <a:endParaRPr sz="1600" b="1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Sign in or create a </a:t>
            </a:r>
            <a:r>
              <a:rPr lang="uk" sz="1700" b="1" u="sng">
                <a:solidFill>
                  <a:srgbClr val="28416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Permanent residence online application portal account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From the list, select </a:t>
            </a:r>
            <a:r>
              <a:rPr lang="uk" sz="17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program</a:t>
            </a: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under which you are applying: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Other</a:t>
            </a:r>
            <a:endParaRPr sz="1700" b="1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From the list, select </a:t>
            </a:r>
            <a:r>
              <a:rPr lang="uk" sz="17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category</a:t>
            </a: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under which you are applying: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Ukraine Family Reunification Public Policy</a:t>
            </a: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if you intend to reside outside of Quebec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Ukraine Family Reunification Public Policy QC</a:t>
            </a: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if you intend to reside in Quebec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8453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○"/>
            </a:pP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uk" sz="1700" u="sng">
                <a:solidFill>
                  <a:srgbClr val="28416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 Guide (IMM 0189)</a:t>
            </a:r>
            <a:r>
              <a:rPr lang="uk" sz="17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will help you fill out the forms properly.</a:t>
            </a:r>
            <a:endParaRPr sz="17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1550" b="1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471900" y="308175"/>
            <a:ext cx="8222100" cy="4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Documents checklist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471900" y="1892450"/>
            <a:ext cx="8222100" cy="27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Generic Application Form for Canada(IMM 0008);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-Additional Dependents Declaration (IMM 0008DE);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-B</a:t>
            </a:r>
            <a:r>
              <a:rPr lang="en-CA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ckground Declaration (IMM 5669)(re jobs, unemployments, study, vacations);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-Additional Family Information (IMM 5408);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-Statutory Declaration Attesting Relationship (IMM 0191);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471900" y="1762250"/>
            <a:ext cx="8222100" cy="28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-photos;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-proof of status in Canada;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Identification Documents;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-Marriage/Divorce/Death Certificate;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-Police Certificate;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*All documents should be in </a:t>
            </a:r>
            <a:r>
              <a:rPr lang="uk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</a:t>
            </a:r>
            <a:r>
              <a:rPr lang="uk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</a:t>
            </a:r>
            <a:r>
              <a:rPr lang="uk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translated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into </a:t>
            </a:r>
            <a:r>
              <a:rPr lang="uk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</a:t>
            </a:r>
            <a:r>
              <a:rPr lang="uk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French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Affidavit from the person who completed translation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2</a:t>
            </a: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)Express Entry. How to apply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4734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uk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Register and </a:t>
            </a:r>
            <a:r>
              <a:rPr lang="uk" sz="22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in to your account</a:t>
            </a:r>
            <a:r>
              <a:rPr lang="uk" sz="2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734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●"/>
            </a:pPr>
            <a:r>
              <a:rPr lang="uk" sz="22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Click the link to apply for permanent residence under Express Entry.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uk" sz="2200" b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filling out the form:</a:t>
            </a:r>
            <a:endParaRPr sz="2200" b="1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7345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●"/>
            </a:pPr>
            <a:r>
              <a:rPr lang="uk" sz="22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uk" sz="2200">
                <a:solidFill>
                  <a:srgbClr val="284162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ubmit all of the required documents</a:t>
            </a:r>
            <a:r>
              <a:rPr lang="uk" sz="22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734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●"/>
            </a:pPr>
            <a:r>
              <a:rPr lang="uk" sz="22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All of your answers must be complete and true.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734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Times New Roman"/>
              <a:buChar char="●"/>
            </a:pPr>
            <a:r>
              <a:rPr lang="uk" sz="22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Complete all the mandatory fields are completed 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Express Entry Streams: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775750" y="184312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Canadian Experience Class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Federal Skilled Worker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Business Immigration Programs 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Skilled Trades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4400"/>
              </a:spcBef>
              <a:spcAft>
                <a:spcPts val="0"/>
              </a:spcAft>
              <a:buNone/>
            </a:pPr>
            <a:endParaRPr sz="4350" b="1" dirty="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0000"/>
              </a:lnSpc>
              <a:spcBef>
                <a:spcPts val="4400"/>
              </a:spcBef>
              <a:spcAft>
                <a:spcPts val="900"/>
              </a:spcAft>
              <a:buNone/>
            </a:pPr>
            <a:r>
              <a:rPr lang="uk" sz="4350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Documents for Express Entry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passport or travel document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 test results</a:t>
            </a:r>
            <a:endParaRPr sz="1500" u="sng">
              <a:solidFill>
                <a:srgbClr val="28416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proof of Canadian education or an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educational credential assessment report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for immigration purposes if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○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you’re applying through the Federal Skilled Workers Program, </a:t>
            </a:r>
            <a:r>
              <a:rPr lang="uk" sz="1500" b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</a:t>
            </a:r>
            <a:endParaRPr sz="1500" b="1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○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you want to get points for the education you got outside Canada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provincial nomination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(if you have one)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written job offer from an employer in Canada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(if you have one)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proof of work experience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certificate of qualification in a trade occupation issued by a Canadian province or territory (if you have one)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proof of funds (if you apply outside of Canada or live in Canada less than 12 months)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police certificate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Marriage/Divorce/Death/Adoption Certificate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photo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460950" y="145400"/>
            <a:ext cx="8222100" cy="113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non-Express Entry</a:t>
            </a:r>
            <a:endParaRPr sz="3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●"/>
            </a:pPr>
            <a:r>
              <a:rPr lang="uk" sz="1500" b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Nomination under an Express Entry PNP stream: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If you are not already in the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 Entry pool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you will need to complete an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 Entry profile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and be accepted into the pool. You can begin the process by using our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 to Canada tool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</a:b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●"/>
            </a:pPr>
            <a:r>
              <a:rPr lang="uk" sz="1500" b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Nomination under a non-Express Entry PNP stream: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Permanent resident applicants who were nominated under a non-Express Entry PNP stream should apply for permanent residence using the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regular application process</a:t>
            </a:r>
            <a:endParaRPr sz="1500" u="sng">
              <a:solidFill>
                <a:srgbClr val="28416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Provincial Nominee Program (e.g. New Brunswick)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139700" marR="1397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b="1" u="sng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Canadian Experience Class</a:t>
            </a:r>
            <a:endParaRPr sz="2500" b="1" u="sng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for skilled workers who have </a:t>
            </a:r>
            <a:r>
              <a:rPr lang="uk" sz="15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Canadian work experience</a:t>
            </a:r>
            <a:endParaRPr sz="1500" b="1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work experience must have been gained in the 3 years before you apply</a:t>
            </a:r>
            <a:endParaRPr sz="15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9700" marR="139700" lvl="0" indent="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uk" sz="2500" b="1" u="sng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Federal Skilled Worker Program</a:t>
            </a:r>
            <a:endParaRPr sz="2500" b="1" u="sng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for skilled workers with foreign </a:t>
            </a:r>
            <a:r>
              <a:rPr lang="uk" sz="15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work experience</a:t>
            </a:r>
            <a:endParaRPr sz="1500" b="1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must meet criteria for education and other factors</a:t>
            </a:r>
            <a:endParaRPr sz="15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9700" marR="139700" lvl="0" indent="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uk" sz="2500" b="1" u="sng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Federal Skilled Trades Program</a:t>
            </a:r>
            <a:endParaRPr sz="2500" b="1" u="sng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for skilled workers who are </a:t>
            </a:r>
            <a:r>
              <a:rPr lang="uk" sz="15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qualified in a skilled trade</a:t>
            </a:r>
            <a:endParaRPr sz="1500" b="1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6900" marR="139700" lvl="0" indent="-302418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●"/>
            </a:pPr>
            <a:r>
              <a:rPr lang="uk" sz="15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must have a valid job offer or a certificate of qualification</a:t>
            </a:r>
            <a:endParaRPr sz="15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460950" y="416700"/>
            <a:ext cx="8222100" cy="65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00000"/>
              </a:solidFill>
              <a:highlight>
                <a:srgbClr val="1565C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" sz="2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Brunswick Immigration Program Streams</a:t>
            </a:r>
            <a:endParaRPr sz="25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5"/>
          <p:cNvSpPr txBox="1">
            <a:spLocks noGrp="1"/>
          </p:cNvSpPr>
          <p:nvPr>
            <p:ph type="body" idx="1"/>
          </p:nvPr>
        </p:nvSpPr>
        <p:spPr>
          <a:xfrm>
            <a:off x="471900" y="1415000"/>
            <a:ext cx="8222100" cy="32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Brunswick Express Entry Stream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Brunswick Strategic Initiative Stream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Brunswick Private Career College Graduate Pilot Program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Brunswick Skilled Worker Stream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Brunswick Business Immigration Stream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-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Atlantic Immigration Program</a:t>
            </a:r>
            <a:r>
              <a:rPr lang="uk" sz="1300" b="1" u="sng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uk" sz="135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endorsed by a designated employer)</a:t>
            </a:r>
            <a:endParaRPr sz="1300" b="1" u="sng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460950" y="286475"/>
            <a:ext cx="8222100" cy="55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How to apply: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471900" y="1371600"/>
            <a:ext cx="8222100" cy="32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-"/>
            </a:pPr>
            <a:r>
              <a:rPr lang="uk" sz="1500" b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Nomination under an Express Entry PNP stream: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If you are not already in the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 Entry pool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you will need to complete an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 Entry profile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and be accepted into the pool. You can begin the process by using our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 to Canada tool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</a:b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</a:t>
            </a: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15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-"/>
            </a:pPr>
            <a:r>
              <a:rPr lang="uk" sz="1500" b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Nomination under a non-Express Entry PNP stream:</a:t>
            </a:r>
            <a:r>
              <a:rPr lang="uk" sz="15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Permanent resident applicants who were nominated under a non-Express Entry PNP stream should apply for permanent residence using the 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regular application process</a:t>
            </a:r>
            <a:endParaRPr sz="1500" u="sng">
              <a:solidFill>
                <a:srgbClr val="28416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More:</a:t>
            </a:r>
            <a:r>
              <a:rPr lang="uk" sz="1500" u="sng">
                <a:solidFill>
                  <a:srgbClr val="28416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https://www2.gnb.ca/content/dam/gnb/Corporate/Promo/Immigration/express-entry-program-guide-february-2024.pdf</a:t>
            </a:r>
            <a:endParaRPr sz="1500" u="sng">
              <a:solidFill>
                <a:srgbClr val="28416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471900" y="232225"/>
            <a:ext cx="8222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non-Express Entry Documents checklist: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0" name="Google Shape;150;p27"/>
          <p:cNvSpPr txBox="1">
            <a:spLocks noGrp="1"/>
          </p:cNvSpPr>
          <p:nvPr>
            <p:ph type="body" idx="1"/>
          </p:nvPr>
        </p:nvSpPr>
        <p:spPr>
          <a:xfrm>
            <a:off x="471900" y="872450"/>
            <a:ext cx="8222100" cy="37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-Travel Document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Work experience proof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-Language Test Results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-Educational Credential Assessment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uk" sz="25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Police Certificate</a:t>
            </a:r>
            <a:endParaRPr sz="25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Marriage/Divorce/Death/Adoption Certificate</a:t>
            </a:r>
            <a:endParaRPr sz="25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Photo</a:t>
            </a:r>
            <a:endParaRPr sz="250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-Proof of Funds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-Information for your employer (if applicable)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471900" y="297325"/>
            <a:ext cx="8222100" cy="57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After you apply: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471900" y="1122025"/>
            <a:ext cx="8222100" cy="35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-Check your application status, if you are approved: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-Get medical exams, criminal checks, biometrics;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- Pay the fees;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-Make sure the documents are valid;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>
                <a:solidFill>
                  <a:srgbClr val="000000"/>
                </a:solidFill>
              </a:rPr>
              <a:t>- Confirm your Permanent Residence Status Online and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>
                <a:solidFill>
                  <a:srgbClr val="000000"/>
                </a:solidFill>
              </a:rPr>
              <a:t>-Wait for your PR Card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471900" y="340725"/>
            <a:ext cx="8222100" cy="6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rgbClr val="000000"/>
                </a:solidFill>
              </a:rPr>
              <a:t>Useful links: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1"/>
          </p:nvPr>
        </p:nvSpPr>
        <p:spPr>
          <a:xfrm>
            <a:off x="471900" y="1067775"/>
            <a:ext cx="8222100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50" dirty="0">
                <a:solidFill>
                  <a:srgbClr val="000000"/>
                </a:solidFill>
              </a:rPr>
              <a:t>PR for Ukrainian Families: </a:t>
            </a:r>
            <a:r>
              <a:rPr lang="uk" sz="285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https://www.canada.ca/en/immigration-refugees-citizenship/services/immigrate-canada/ukraine-measures/pr-family-reunification.html</a:t>
            </a:r>
            <a:endParaRPr sz="4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4500" dirty="0">
                <a:solidFill>
                  <a:srgbClr val="000000"/>
                </a:solidFill>
              </a:rPr>
              <a:t>NB Express Entry Steam: </a:t>
            </a:r>
            <a:r>
              <a:rPr lang="uk" sz="4500" u="sng" dirty="0">
                <a:solidFill>
                  <a:schemeClr val="hlink"/>
                </a:solidFill>
                <a:hlinkClick r:id="rId4"/>
              </a:rPr>
              <a:t>https://www2.gnb.ca/content/dam/gnb/Corporate/Promo/Immigration/express-entry-program-guide-february-2024.pdf</a:t>
            </a:r>
            <a:endParaRPr sz="4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37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 Brunswick Immigration Program Steams:</a:t>
            </a:r>
            <a:endParaRPr sz="375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375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https://www2.gnb.ca/content/gnb/en/corporate/promo/immigration/immigrating-to-nb/nb-immigration-program-streams.html</a:t>
            </a:r>
            <a:endParaRPr sz="375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5075-D189-A8BF-1EDD-5D4F5CD4D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00" y="514225"/>
            <a:ext cx="8222100" cy="631529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D950F-FB76-CF12-0A40-0AE3EC5AD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900" y="1619480"/>
            <a:ext cx="8222100" cy="3009795"/>
          </a:xfrm>
        </p:spPr>
        <p:txBody>
          <a:bodyPr>
            <a:normAutofit/>
          </a:bodyPr>
          <a:lstStyle/>
          <a:p>
            <a:r>
              <a:rPr lang="en-CA" sz="2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difficulties you have encountered?</a:t>
            </a:r>
          </a:p>
          <a:p>
            <a:r>
              <a:rPr lang="en-CA" sz="2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laws in Canada </a:t>
            </a:r>
          </a:p>
          <a:p>
            <a:r>
              <a:rPr lang="en-CA" sz="2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justice system </a:t>
            </a:r>
          </a:p>
          <a:p>
            <a:r>
              <a:rPr lang="en-CA" sz="2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immigration in general </a:t>
            </a:r>
          </a:p>
          <a:p>
            <a:r>
              <a:rPr lang="en-CA" sz="2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  <a:endParaRPr lang="en-CA" sz="2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89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6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1141</Words>
  <Application>Microsoft Office PowerPoint</Application>
  <PresentationFormat>On-screen Show (16:9)</PresentationFormat>
  <Paragraphs>137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Roboto</vt:lpstr>
      <vt:lpstr>Times New Roman</vt:lpstr>
      <vt:lpstr>Material</vt:lpstr>
      <vt:lpstr>PATHWAY TO PERMANENT RESIDENCE FOR UKRAINIAN FAMILIES</vt:lpstr>
      <vt:lpstr>PowerPoint Presentation</vt:lpstr>
      <vt:lpstr>1)Permanent residence for Ukrainian nationals with family members in Canada. Who can apply:</vt:lpstr>
      <vt:lpstr>Category 2: A spouse or common-law partner of a Ukrainian national with family in Canada</vt:lpstr>
      <vt:lpstr>How to apply: online</vt:lpstr>
      <vt:lpstr>Documents checklist</vt:lpstr>
      <vt:lpstr>PowerPoint Presentation</vt:lpstr>
      <vt:lpstr>2)Express Entry. How to apply</vt:lpstr>
      <vt:lpstr>Express Entry Streams:</vt:lpstr>
      <vt:lpstr> Documents for Express Entry</vt:lpstr>
      <vt:lpstr>non-Express Entry</vt:lpstr>
      <vt:lpstr>Provincial Nominee Program (e.g. New Brunswick)</vt:lpstr>
      <vt:lpstr> New Brunswick Immigration Program Streams</vt:lpstr>
      <vt:lpstr>How to apply:</vt:lpstr>
      <vt:lpstr>non-Express Entry Documents checklist:</vt:lpstr>
      <vt:lpstr>After you apply:</vt:lpstr>
      <vt:lpstr>Useful links:</vt:lpstr>
      <vt:lpstr>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PATHWAY TO PERMANENT RESIDENCE FOR UKRAINIAN FAMILIES</dc:title>
  <dc:creator>Kateryna Hubenia</dc:creator>
  <cp:lastModifiedBy>Kateryna Hubenia</cp:lastModifiedBy>
  <cp:revision>4</cp:revision>
  <cp:lastPrinted>2024-04-02T13:59:24Z</cp:lastPrinted>
  <dcterms:modified xsi:type="dcterms:W3CDTF">2024-04-02T19:48:15Z</dcterms:modified>
</cp:coreProperties>
</file>